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df" ContentType="application/pdf"/>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handoutMasterIdLst>
    <p:handoutMasterId r:id="rId30"/>
  </p:handoutMasterIdLst>
  <p:sldIdLst>
    <p:sldId id="324" r:id="rId2"/>
    <p:sldId id="256" r:id="rId3"/>
    <p:sldId id="257" r:id="rId4"/>
    <p:sldId id="259" r:id="rId5"/>
    <p:sldId id="326" r:id="rId6"/>
    <p:sldId id="260" r:id="rId7"/>
    <p:sldId id="262" r:id="rId8"/>
    <p:sldId id="263" r:id="rId9"/>
    <p:sldId id="264" r:id="rId10"/>
    <p:sldId id="265" r:id="rId11"/>
    <p:sldId id="312" r:id="rId12"/>
    <p:sldId id="266" r:id="rId13"/>
    <p:sldId id="267" r:id="rId14"/>
    <p:sldId id="268" r:id="rId15"/>
    <p:sldId id="269" r:id="rId16"/>
    <p:sldId id="274" r:id="rId17"/>
    <p:sldId id="325" r:id="rId18"/>
    <p:sldId id="271" r:id="rId19"/>
    <p:sldId id="273" r:id="rId20"/>
    <p:sldId id="278" r:id="rId21"/>
    <p:sldId id="277" r:id="rId22"/>
    <p:sldId id="275" r:id="rId23"/>
    <p:sldId id="276" r:id="rId24"/>
    <p:sldId id="313" r:id="rId25"/>
    <p:sldId id="289" r:id="rId26"/>
    <p:sldId id="297" r:id="rId27"/>
    <p:sldId id="299"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4"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4606" autoAdjust="0"/>
    <p:restoredTop sz="82628" autoAdjust="0"/>
  </p:normalViewPr>
  <p:slideViewPr>
    <p:cSldViewPr snapToGrid="0" snapToObjects="1">
      <p:cViewPr varScale="1">
        <p:scale>
          <a:sx n="159" d="100"/>
          <a:sy n="159" d="100"/>
        </p:scale>
        <p:origin x="816" y="63"/>
      </p:cViewPr>
      <p:guideLst>
        <p:guide orient="horz" pos="2160"/>
        <p:guide pos="2880"/>
      </p:guideLst>
    </p:cSldViewPr>
  </p:slideViewPr>
  <p:outlineViewPr>
    <p:cViewPr>
      <p:scale>
        <a:sx n="33" d="100"/>
        <a:sy n="33" d="100"/>
      </p:scale>
      <p:origin x="0" y="17256"/>
    </p:cViewPr>
  </p:outlineViewPr>
  <p:notesTextViewPr>
    <p:cViewPr>
      <p:scale>
        <a:sx n="100" d="100"/>
        <a:sy n="100" d="100"/>
      </p:scale>
      <p:origin x="0" y="0"/>
    </p:cViewPr>
  </p:notesTextViewPr>
  <p:sorterViewPr>
    <p:cViewPr>
      <p:scale>
        <a:sx n="200" d="100"/>
        <a:sy n="2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164801D-7B6B-5F4A-8968-09970CCB169C}" type="datetimeFigureOut">
              <a:rPr lang="en-US" smtClean="0"/>
              <a:pPr/>
              <a:t>10/15/2020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D8EEC0CD-F1DA-FC46-B0C6-E241E5C04A81}"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df>
</file>

<file path=ppt/media/image1.wmf>
</file>

<file path=ppt/media/image19.pdf>
</file>

<file path=ppt/media/image2.jpg>
</file>

<file path=ppt/media/image3.pdf>
</file>

<file path=ppt/media/image3.png>
</file>

<file path=ppt/media/image4.png>
</file>

<file path=ppt/media/image5.pdf>
</file>

<file path=ppt/media/image5.png>
</file>

<file path=ppt/media/image6.png>
</file>

<file path=ppt/media/image7.pdf>
</file>

<file path=ppt/media/image7.png>
</file>

<file path=ppt/media/image8.png>
</file>

<file path=ppt/media/image9.pd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0BC2D66-7F57-E94D-93F5-2C545036412A}" type="datetimeFigureOut">
              <a:rPr lang="en-US" smtClean="0"/>
              <a:pPr/>
              <a:t>10/15/2020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7D3955F-9E14-2048-A3C7-B473A3FD9833}"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Can</a:t>
            </a:r>
            <a:r>
              <a:rPr lang="en-US" baseline="0" dirty="0"/>
              <a:t> we combine best of both worlds?  RR approximates SJF by moving long tasks to the end of the line.</a:t>
            </a:r>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Approximation</a:t>
            </a:r>
            <a:r>
              <a:rPr lang="en-US" baseline="0" dirty="0"/>
              <a:t> depends on granularity</a:t>
            </a:r>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Everything</a:t>
            </a:r>
            <a:r>
              <a:rPr lang="en-US" baseline="0" dirty="0"/>
              <a:t> is fair, but average response time in this case is awful – everyone finishes very late!  In fact, this case is exactly when FIFO is optimal, RR is poor.</a:t>
            </a:r>
          </a:p>
          <a:p>
            <a:endParaRPr lang="en-US" baseline="0" dirty="0"/>
          </a:p>
          <a:p>
            <a:r>
              <a:rPr lang="en-US" baseline="0" dirty="0"/>
              <a:t>On the other hand, if we’re running streaming video, RR is great – everything happens in turn.  SJF maximizes variance.  But RR minimizes it.</a:t>
            </a:r>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Show of hands!  After all, round robin ensures we don’t starve, and gives</a:t>
            </a:r>
            <a:r>
              <a:rPr lang="en-US" baseline="0" dirty="0"/>
              <a:t> everyone a turn, but lets short tasks complete before long tasks.</a:t>
            </a:r>
            <a:endParaRPr lang="en-US" dirty="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16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One task</a:t>
            </a:r>
            <a:r>
              <a:rPr lang="en-US" baseline="0" dirty="0"/>
              <a:t> does I/O </a:t>
            </a:r>
            <a:r>
              <a:rPr lang="en-US" baseline="0" dirty="0" err="1"/>
              <a:t>repetively</a:t>
            </a:r>
            <a:endParaRPr lang="en-US" baseline="0" dirty="0"/>
          </a:p>
          <a:p>
            <a:r>
              <a:rPr lang="en-US" baseline="0" dirty="0"/>
              <a:t>The other tasks consume the CPU.</a:t>
            </a:r>
          </a:p>
          <a:p>
            <a:endParaRPr lang="en-US" baseline="0" dirty="0"/>
          </a:p>
          <a:p>
            <a:r>
              <a:rPr lang="en-US" dirty="0"/>
              <a:t>I/O task has to wait its turn for the CPU, and the result is that it gets a tiny fraction of the performance it could get.</a:t>
            </a:r>
          </a:p>
          <a:p>
            <a:r>
              <a:rPr lang="en-US" dirty="0"/>
              <a:t>By contrast the compute bound job gets almost as much as it would if the I/O task</a:t>
            </a:r>
            <a:r>
              <a:rPr lang="en-US" baseline="0" dirty="0"/>
              <a:t> wasn’t there.</a:t>
            </a:r>
            <a:endParaRPr lang="en-US" dirty="0"/>
          </a:p>
          <a:p>
            <a:endParaRPr lang="en-US" dirty="0"/>
          </a:p>
          <a:p>
            <a:r>
              <a:rPr lang="en-US" dirty="0"/>
              <a:t>We could shorten the RR quantum,</a:t>
            </a:r>
            <a:r>
              <a:rPr lang="en-US" baseline="0" dirty="0"/>
              <a:t> and that would help, but it would increase overhead.</a:t>
            </a:r>
          </a:p>
          <a:p>
            <a:endParaRPr lang="en-US" baseline="0" dirty="0"/>
          </a:p>
          <a:p>
            <a:r>
              <a:rPr lang="en-US" baseline="0" dirty="0"/>
              <a:t>what would this do under SJF?  Every time the task returns to the CPU, it would get scheduled immediately!</a:t>
            </a:r>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18</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What</a:t>
            </a:r>
            <a:r>
              <a:rPr lang="en-US" baseline="0" dirty="0"/>
              <a:t> strategy should you adopt if you knew you were running on an MFQ system?</a:t>
            </a:r>
          </a:p>
          <a:p>
            <a:endParaRPr lang="en-US" baseline="0" dirty="0"/>
          </a:p>
          <a:p>
            <a:r>
              <a:rPr lang="en-US" baseline="0" dirty="0"/>
              <a:t>Grad school: wrote an AI to play Othello.  Both sides run on a </a:t>
            </a:r>
            <a:r>
              <a:rPr lang="en-US" baseline="0" dirty="0" err="1"/>
              <a:t>uniprocessor</a:t>
            </a:r>
            <a:r>
              <a:rPr lang="en-US" baseline="0" dirty="0"/>
              <a:t> – so if I could slow down the other task, I’d win!  Periodically print a dot to the console screen (back when printing to the screen was I/O).</a:t>
            </a:r>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21</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Two problems:</a:t>
            </a:r>
          </a:p>
          <a:p>
            <a:endParaRPr lang="en-US" dirty="0"/>
          </a:p>
          <a:p>
            <a:r>
              <a:rPr lang="en-US" dirty="0"/>
              <a:t>Single lock on MFQ</a:t>
            </a:r>
          </a:p>
          <a:p>
            <a:endParaRPr lang="en-US" dirty="0"/>
          </a:p>
          <a:p>
            <a:r>
              <a:rPr lang="en-US" dirty="0"/>
              <a:t>Cache effects</a:t>
            </a:r>
          </a:p>
        </p:txBody>
      </p:sp>
      <p:sp>
        <p:nvSpPr>
          <p:cNvPr id="4" name="Slide Number Placeholder 3"/>
          <p:cNvSpPr>
            <a:spLocks noGrp="1"/>
          </p:cNvSpPr>
          <p:nvPr>
            <p:ph type="sldNum" sz="quarter" idx="10"/>
          </p:nvPr>
        </p:nvSpPr>
        <p:spPr/>
        <p:txBody>
          <a:bodyPr/>
          <a:lstStyle/>
          <a:p>
            <a:fld id="{87D3955F-9E14-2048-A3C7-B473A3FD9833}" type="slidenum">
              <a:rPr lang="en-US" smtClean="0"/>
              <a:pPr/>
              <a:t>25</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Is it</a:t>
            </a:r>
            <a:r>
              <a:rPr lang="en-US" baseline="0" dirty="0"/>
              <a:t> possible to be above the perfect parallelism line?  That is – more than N times faster on N processors?</a:t>
            </a:r>
          </a:p>
          <a:p>
            <a:endParaRPr lang="en-US" baseline="0" dirty="0"/>
          </a:p>
          <a:p>
            <a:r>
              <a:rPr lang="en-US" baseline="0" dirty="0"/>
              <a:t>Impact of overhead – creating extra threads, synchronization, communication that’s not needed in the single processor case.  Overhead shifts the curve down, but still can be linear.</a:t>
            </a:r>
          </a:p>
          <a:p>
            <a:endParaRPr lang="en-US" baseline="0" dirty="0"/>
          </a:p>
          <a:p>
            <a:r>
              <a:rPr lang="en-US" baseline="0" dirty="0"/>
              <a:t>But we might also have non-perfect parallelism – e.g., for non-equal BSP tasks</a:t>
            </a:r>
          </a:p>
          <a:p>
            <a:endParaRPr lang="en-US" baseline="0" dirty="0"/>
          </a:p>
          <a:p>
            <a:r>
              <a:rPr lang="en-US" baseline="0" dirty="0"/>
              <a:t>Or if you have a single lock that’s contended.</a:t>
            </a:r>
          </a:p>
          <a:p>
            <a:endParaRPr lang="en-US" baseline="0" dirty="0"/>
          </a:p>
          <a:p>
            <a:r>
              <a:rPr lang="en-US" baseline="0" dirty="0"/>
              <a:t>For these last two cases, you’d rather give the system fewer processors and avoid time-slicing.</a:t>
            </a:r>
          </a:p>
          <a:p>
            <a:endParaRPr lang="en-US" baseline="0"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26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77500" lnSpcReduction="20000"/>
          </a:bodyPr>
          <a:lstStyle/>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1. </a:t>
            </a:r>
            <a:r>
              <a:rPr lang="en-US" sz="1200" b="1" kern="1200" dirty="0">
                <a:solidFill>
                  <a:schemeClr val="tx1"/>
                </a:solidFill>
                <a:latin typeface="+mn-lt"/>
                <a:ea typeface="+mn-ea"/>
                <a:cs typeface="+mn-cs"/>
              </a:rPr>
              <a:t>Minimize response time</a:t>
            </a:r>
            <a:r>
              <a:rPr lang="en-US" sz="1200" kern="1200" dirty="0">
                <a:solidFill>
                  <a:schemeClr val="tx1"/>
                </a:solidFill>
                <a:latin typeface="+mn-lt"/>
                <a:ea typeface="+mn-ea"/>
                <a:cs typeface="+mn-cs"/>
              </a:rPr>
              <a:t>: elapsed time to do an operation (or job)</a:t>
            </a:r>
          </a:p>
          <a:p>
            <a:r>
              <a:rPr lang="en-US" sz="1200" i="1" kern="1200" dirty="0">
                <a:solidFill>
                  <a:schemeClr val="tx1"/>
                </a:solidFill>
                <a:latin typeface="+mn-lt"/>
                <a:ea typeface="+mn-ea"/>
                <a:cs typeface="+mn-cs"/>
              </a:rPr>
              <a:t>     Response time is what the user sees: elapsed time to </a:t>
            </a:r>
          </a:p>
          <a:p>
            <a:r>
              <a:rPr lang="en-US" sz="1200" i="1" kern="1200" dirty="0">
                <a:solidFill>
                  <a:schemeClr val="tx1"/>
                </a:solidFill>
                <a:latin typeface="+mn-lt"/>
                <a:ea typeface="+mn-ea"/>
                <a:cs typeface="+mn-cs"/>
              </a:rPr>
              <a:t>	echo a keystroke in editor</a:t>
            </a:r>
          </a:p>
          <a:p>
            <a:r>
              <a:rPr lang="en-US" sz="1200" i="1" kern="1200" dirty="0">
                <a:solidFill>
                  <a:schemeClr val="tx1"/>
                </a:solidFill>
                <a:latin typeface="+mn-lt"/>
                <a:ea typeface="+mn-ea"/>
                <a:cs typeface="+mn-cs"/>
              </a:rPr>
              <a:t>  	compile a program</a:t>
            </a:r>
          </a:p>
          <a:p>
            <a:r>
              <a:rPr lang="en-US" sz="1200" i="1" kern="1200" dirty="0">
                <a:solidFill>
                  <a:schemeClr val="tx1"/>
                </a:solidFill>
                <a:latin typeface="+mn-lt"/>
                <a:ea typeface="+mn-ea"/>
                <a:cs typeface="+mn-cs"/>
              </a:rPr>
              <a:t>    	run a large scientific problem    </a:t>
            </a:r>
          </a:p>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2. </a:t>
            </a:r>
            <a:r>
              <a:rPr lang="en-US" sz="1200" b="1" kern="1200" dirty="0">
                <a:solidFill>
                  <a:schemeClr val="tx1"/>
                </a:solidFill>
                <a:latin typeface="+mn-lt"/>
                <a:ea typeface="+mn-ea"/>
                <a:cs typeface="+mn-cs"/>
              </a:rPr>
              <a:t>Maximize throughput</a:t>
            </a:r>
            <a:r>
              <a:rPr lang="en-US" sz="1200" kern="1200" dirty="0">
                <a:solidFill>
                  <a:schemeClr val="tx1"/>
                </a:solidFill>
                <a:latin typeface="+mn-lt"/>
                <a:ea typeface="+mn-ea"/>
                <a:cs typeface="+mn-cs"/>
              </a:rPr>
              <a:t>: operations (or jobs) per second</a:t>
            </a:r>
          </a:p>
          <a:p>
            <a:r>
              <a:rPr lang="en-US" sz="1200" i="1" kern="1200" dirty="0">
                <a:solidFill>
                  <a:schemeClr val="tx1"/>
                </a:solidFill>
                <a:latin typeface="+mn-lt"/>
                <a:ea typeface="+mn-ea"/>
                <a:cs typeface="+mn-cs"/>
              </a:rPr>
              <a:t> Throughput is related to response time, but they're not identical -- for example, I’ll show that minimizing response time will lead you to do more context switching than you would if you were only concerned with throughput.</a:t>
            </a:r>
          </a:p>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Two parts to maximizing throughput</a:t>
            </a:r>
          </a:p>
          <a:p>
            <a:r>
              <a:rPr lang="en-US" sz="1200" kern="1200" dirty="0">
                <a:solidFill>
                  <a:schemeClr val="tx1"/>
                </a:solidFill>
                <a:latin typeface="+mn-lt"/>
                <a:ea typeface="+mn-ea"/>
                <a:cs typeface="+mn-cs"/>
              </a:rPr>
              <a:t>    a. </a:t>
            </a:r>
            <a:r>
              <a:rPr lang="en-US" sz="1200" b="1" kern="1200" dirty="0">
                <a:solidFill>
                  <a:schemeClr val="tx1"/>
                </a:solidFill>
                <a:latin typeface="+mn-lt"/>
                <a:ea typeface="+mn-ea"/>
                <a:cs typeface="+mn-cs"/>
              </a:rPr>
              <a:t>Minimize overhead</a:t>
            </a:r>
            <a:r>
              <a:rPr lang="en-US" sz="1200" kern="1200" dirty="0">
                <a:solidFill>
                  <a:schemeClr val="tx1"/>
                </a:solidFill>
                <a:latin typeface="+mn-lt"/>
                <a:ea typeface="+mn-ea"/>
                <a:cs typeface="+mn-cs"/>
              </a:rPr>
              <a:t> (for example, context switching)</a:t>
            </a:r>
          </a:p>
          <a:p>
            <a:r>
              <a:rPr lang="en-US" sz="1200" kern="1200" dirty="0">
                <a:solidFill>
                  <a:schemeClr val="tx1"/>
                </a:solidFill>
                <a:latin typeface="+mn-lt"/>
                <a:ea typeface="+mn-ea"/>
                <a:cs typeface="+mn-cs"/>
              </a:rPr>
              <a:t>    </a:t>
            </a:r>
            <a:r>
              <a:rPr lang="en-US" sz="1200" kern="1200" dirty="0" err="1">
                <a:solidFill>
                  <a:schemeClr val="tx1"/>
                </a:solidFill>
                <a:latin typeface="+mn-lt"/>
                <a:ea typeface="+mn-ea"/>
                <a:cs typeface="+mn-cs"/>
              </a:rPr>
              <a:t>b</a:t>
            </a:r>
            <a:r>
              <a:rPr lang="en-US" sz="1200" kern="1200" dirty="0">
                <a:solidFill>
                  <a:schemeClr val="tx1"/>
                </a:solidFill>
                <a:latin typeface="+mn-lt"/>
                <a:ea typeface="+mn-ea"/>
                <a:cs typeface="+mn-cs"/>
              </a:rPr>
              <a:t>. </a:t>
            </a:r>
            <a:r>
              <a:rPr lang="en-US" sz="1200" b="1" kern="1200" dirty="0">
                <a:solidFill>
                  <a:schemeClr val="tx1"/>
                </a:solidFill>
                <a:latin typeface="+mn-lt"/>
                <a:ea typeface="+mn-ea"/>
                <a:cs typeface="+mn-cs"/>
              </a:rPr>
              <a:t>Efficient use of system resources</a:t>
            </a:r>
            <a:r>
              <a:rPr lang="en-US" sz="1200" kern="1200" dirty="0">
                <a:solidFill>
                  <a:schemeClr val="tx1"/>
                </a:solidFill>
                <a:latin typeface="+mn-lt"/>
                <a:ea typeface="+mn-ea"/>
                <a:cs typeface="+mn-cs"/>
              </a:rPr>
              <a:t> (not only CPU, but disk, memory, etc.)</a:t>
            </a:r>
          </a:p>
          <a:p>
            <a:r>
              <a:rPr lang="en-US" sz="1200" i="1" kern="1200" dirty="0">
                <a:solidFill>
                  <a:schemeClr val="tx1"/>
                </a:solidFill>
                <a:latin typeface="+mn-lt"/>
                <a:ea typeface="+mn-ea"/>
                <a:cs typeface="+mn-cs"/>
              </a:rPr>
              <a:t> </a:t>
            </a:r>
          </a:p>
          <a:p>
            <a:r>
              <a:rPr lang="en-US" sz="1200" i="1" kern="1200" dirty="0">
                <a:solidFill>
                  <a:schemeClr val="tx1"/>
                </a:solidFill>
                <a:latin typeface="+mn-lt"/>
                <a:ea typeface="+mn-ea"/>
                <a:cs typeface="+mn-cs"/>
              </a:rPr>
              <a:t>What does CPU scheduling have to do with efficient use of the disk?   A lot!  Have to have CPU to make a disk request.</a:t>
            </a:r>
          </a:p>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3. </a:t>
            </a:r>
            <a:r>
              <a:rPr lang="en-US" sz="1200" b="1" kern="1200" dirty="0">
                <a:solidFill>
                  <a:schemeClr val="tx1"/>
                </a:solidFill>
                <a:latin typeface="+mn-lt"/>
                <a:ea typeface="+mn-ea"/>
                <a:cs typeface="+mn-cs"/>
              </a:rPr>
              <a:t>Fair</a:t>
            </a:r>
            <a:r>
              <a:rPr lang="en-US" sz="1200" kern="1200" dirty="0">
                <a:solidFill>
                  <a:schemeClr val="tx1"/>
                </a:solidFill>
                <a:latin typeface="+mn-lt"/>
                <a:ea typeface="+mn-ea"/>
                <a:cs typeface="+mn-cs"/>
              </a:rPr>
              <a:t>: share CPU among users in some equitable way</a:t>
            </a:r>
          </a:p>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Tradeoff: will argue you can get better average response time by making system </a:t>
            </a:r>
            <a:r>
              <a:rPr lang="en-US" sz="1200" b="1" kern="1200" dirty="0">
                <a:solidFill>
                  <a:schemeClr val="tx1"/>
                </a:solidFill>
                <a:latin typeface="+mn-lt"/>
                <a:ea typeface="+mn-ea"/>
                <a:cs typeface="+mn-cs"/>
              </a:rPr>
              <a:t>less</a:t>
            </a:r>
            <a:r>
              <a:rPr lang="en-US" sz="1200" kern="1200" dirty="0">
                <a:solidFill>
                  <a:schemeClr val="tx1"/>
                </a:solidFill>
                <a:latin typeface="+mn-lt"/>
                <a:ea typeface="+mn-ea"/>
                <a:cs typeface="+mn-cs"/>
              </a:rPr>
              <a:t> fair.</a:t>
            </a:r>
          </a:p>
          <a:p>
            <a:r>
              <a:rPr lang="en-US" sz="1200" i="1" kern="1200" dirty="0">
                <a:solidFill>
                  <a:schemeClr val="tx1"/>
                </a:solidFill>
                <a:latin typeface="+mn-lt"/>
                <a:ea typeface="+mn-ea"/>
                <a:cs typeface="+mn-cs"/>
              </a:rPr>
              <a:t>What does fairness mean?</a:t>
            </a:r>
          </a:p>
          <a:p>
            <a:r>
              <a:rPr lang="en-US" sz="1200" i="1" kern="1200" dirty="0">
                <a:solidFill>
                  <a:schemeClr val="tx1"/>
                </a:solidFill>
                <a:latin typeface="+mn-lt"/>
                <a:ea typeface="+mn-ea"/>
                <a:cs typeface="+mn-cs"/>
              </a:rPr>
              <a:t> </a:t>
            </a:r>
          </a:p>
          <a:p>
            <a:r>
              <a:rPr lang="en-US" sz="1200" i="1" kern="1200" dirty="0">
                <a:solidFill>
                  <a:schemeClr val="tx1"/>
                </a:solidFill>
                <a:latin typeface="+mn-lt"/>
                <a:ea typeface="+mn-ea"/>
                <a:cs typeface="+mn-cs"/>
              </a:rPr>
              <a:t>       Minimize # of angry phone calls?  Minimize my response time?</a:t>
            </a:r>
          </a:p>
          <a:p>
            <a:r>
              <a:rPr lang="en-US" sz="1200" i="1" kern="1200" dirty="0">
                <a:solidFill>
                  <a:schemeClr val="tx1"/>
                </a:solidFill>
                <a:latin typeface="+mn-lt"/>
                <a:ea typeface="+mn-ea"/>
                <a:cs typeface="+mn-cs"/>
              </a:rPr>
              <a:t> </a:t>
            </a:r>
          </a:p>
          <a:p>
            <a:r>
              <a:rPr lang="en-US" sz="1200" i="1" kern="1200" dirty="0">
                <a:solidFill>
                  <a:schemeClr val="tx1"/>
                </a:solidFill>
                <a:latin typeface="+mn-lt"/>
                <a:ea typeface="+mn-ea"/>
                <a:cs typeface="+mn-cs"/>
              </a:rPr>
              <a:t>Minimize average response time?  We will argue fairness is a tradeoff against average response time; can get better average response time by making system </a:t>
            </a:r>
            <a:r>
              <a:rPr lang="en-US" sz="1200" b="1" i="1" kern="1200" dirty="0">
                <a:solidFill>
                  <a:schemeClr val="tx1"/>
                </a:solidFill>
                <a:latin typeface="+mn-lt"/>
                <a:ea typeface="+mn-ea"/>
                <a:cs typeface="+mn-cs"/>
              </a:rPr>
              <a:t>less</a:t>
            </a:r>
            <a:r>
              <a:rPr lang="en-US" sz="1200" i="1" kern="1200" dirty="0">
                <a:solidFill>
                  <a:schemeClr val="tx1"/>
                </a:solidFill>
                <a:latin typeface="+mn-lt"/>
                <a:ea typeface="+mn-ea"/>
                <a:cs typeface="+mn-cs"/>
              </a:rPr>
              <a:t> fair.   Sort of like capitalism.</a:t>
            </a:r>
          </a:p>
          <a:p>
            <a:r>
              <a:rPr lang="en-US" sz="1200" i="1" kern="1200" dirty="0">
                <a:solidFill>
                  <a:schemeClr val="tx1"/>
                </a:solidFill>
                <a:latin typeface="+mn-lt"/>
                <a:ea typeface="+mn-ea"/>
                <a:cs typeface="+mn-cs"/>
              </a:rPr>
              <a:t> </a:t>
            </a:r>
          </a:p>
          <a:p>
            <a:r>
              <a:rPr lang="en-US" sz="1200" i="1" kern="1200" dirty="0">
                <a:solidFill>
                  <a:schemeClr val="tx1"/>
                </a:solidFill>
                <a:latin typeface="+mn-lt"/>
                <a:ea typeface="+mn-ea"/>
                <a:cs typeface="+mn-cs"/>
              </a:rPr>
              <a:t>Anecdote: Response time has a lot to do with perceived effectiveness.</a:t>
            </a:r>
          </a:p>
          <a:p>
            <a:r>
              <a:rPr lang="en-US" sz="1200" i="1" kern="1200" dirty="0">
                <a:solidFill>
                  <a:schemeClr val="tx1"/>
                </a:solidFill>
                <a:latin typeface="+mn-lt"/>
                <a:ea typeface="+mn-ea"/>
                <a:cs typeface="+mn-cs"/>
              </a:rPr>
              <a:t>  IBM keystroke experiment -- consistency is better than speed.</a:t>
            </a:r>
          </a:p>
          <a:p>
            <a:r>
              <a:rPr lang="en-US" sz="1200" i="1" kern="1200" dirty="0">
                <a:solidFill>
                  <a:schemeClr val="tx1"/>
                </a:solidFill>
                <a:latin typeface="+mn-lt"/>
                <a:ea typeface="+mn-ea"/>
                <a:cs typeface="+mn-cs"/>
              </a:rPr>
              <a:t> </a:t>
            </a:r>
          </a:p>
          <a:p>
            <a:r>
              <a:rPr lang="en-US" sz="1200" i="1" kern="1200" dirty="0">
                <a:solidFill>
                  <a:schemeClr val="tx1"/>
                </a:solidFill>
                <a:latin typeface="+mn-lt"/>
                <a:ea typeface="+mn-ea"/>
                <a:cs typeface="+mn-cs"/>
              </a:rPr>
              <a:t>Might believe that since have </a:t>
            </a:r>
            <a:r>
              <a:rPr lang="en-US" sz="1200" i="1" kern="1200" dirty="0" err="1">
                <a:solidFill>
                  <a:schemeClr val="tx1"/>
                </a:solidFill>
                <a:latin typeface="+mn-lt"/>
                <a:ea typeface="+mn-ea"/>
                <a:cs typeface="+mn-cs"/>
              </a:rPr>
              <a:t>PC's</a:t>
            </a:r>
            <a:r>
              <a:rPr lang="en-US" sz="1200" i="1" kern="1200" dirty="0">
                <a:solidFill>
                  <a:schemeClr val="tx1"/>
                </a:solidFill>
                <a:latin typeface="+mn-lt"/>
                <a:ea typeface="+mn-ea"/>
                <a:cs typeface="+mn-cs"/>
              </a:rPr>
              <a:t>, CPU scheduling is less important -- usually, only one thing running at a time, for a single user.  But! Face similar problems in networks -- how do you allocate scarce resources among users?  Do you optimize for response time, throughput, fairness?  In networks, fairness is often suboptimal.</a:t>
            </a:r>
          </a:p>
          <a:p>
            <a:endParaRPr lang="en-US" dirty="0"/>
          </a:p>
        </p:txBody>
      </p:sp>
      <p:sp>
        <p:nvSpPr>
          <p:cNvPr id="4" name="Slide Number Placeholder 3"/>
          <p:cNvSpPr>
            <a:spLocks noGrp="1"/>
          </p:cNvSpPr>
          <p:nvPr>
            <p:ph type="sldNum" sz="quarter" idx="10"/>
          </p:nvPr>
        </p:nvSpPr>
        <p:spPr/>
        <p:txBody>
          <a:bodyPr/>
          <a:lstStyle/>
          <a:p>
            <a:fld id="{83D9D75A-08D5-2F4E-8CF6-F3F8A539724C}" type="slidenum">
              <a:rPr lang="en-US" smtClean="0"/>
              <a:pPr/>
              <a:t>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a:solidFill>
                  <a:schemeClr val="tx1"/>
                </a:solidFill>
                <a:latin typeface="+mn-lt"/>
                <a:ea typeface="+mn-ea"/>
                <a:cs typeface="+mn-cs"/>
              </a:rPr>
              <a:t> </a:t>
            </a:r>
          </a:p>
          <a:p>
            <a:r>
              <a:rPr lang="en-US" sz="1200" i="1" kern="1200" dirty="0">
                <a:solidFill>
                  <a:schemeClr val="tx1"/>
                </a:solidFill>
                <a:latin typeface="+mn-lt"/>
                <a:ea typeface="+mn-ea"/>
                <a:cs typeface="+mn-cs"/>
              </a:rPr>
              <a:t>Always happens to me -- you go to the store to buy a carton of milk, you get stuck behind someone with a huge basket?  And insists on paying in pennies.  Feature -- gives you time to read the National Enquirer.  Computer science professor has space alien's baby.</a:t>
            </a:r>
          </a:p>
          <a:p>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7</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Need to be careful: optimal </a:t>
            </a:r>
            <a:r>
              <a:rPr lang="en-US" dirty="0" err="1"/>
              <a:t>wrt</a:t>
            </a:r>
            <a:r>
              <a:rPr lang="en-US" baseline="0" dirty="0"/>
              <a:t> average response time.</a:t>
            </a:r>
          </a:p>
          <a:p>
            <a:endParaRPr lang="en-US" baseline="0" dirty="0"/>
          </a:p>
          <a:p>
            <a:r>
              <a:rPr lang="en-US" baseline="0" dirty="0"/>
              <a:t>Recall: only preemptive schedulers.</a:t>
            </a:r>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8</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Now you can see why SJF improves average response time – it runs short jobs first.</a:t>
            </a:r>
            <a:r>
              <a:rPr lang="en-US" baseline="0" dirty="0"/>
              <a:t>  Effect on the short jobs is huge; effect on the long job is small.</a:t>
            </a:r>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9</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Time</a:t>
            </a:r>
            <a:r>
              <a:rPr lang="en-US" sz="1200" kern="1200" baseline="0" dirty="0">
                <a:solidFill>
                  <a:schemeClr val="tx1"/>
                </a:solidFill>
                <a:latin typeface="+mn-lt"/>
                <a:ea typeface="+mn-ea"/>
                <a:cs typeface="+mn-cs"/>
              </a:rPr>
              <a:t> to practice your CSE 311.  C</a:t>
            </a:r>
            <a:r>
              <a:rPr lang="en-US" sz="1200" kern="1200" dirty="0">
                <a:solidFill>
                  <a:schemeClr val="tx1"/>
                </a:solidFill>
                <a:latin typeface="+mn-lt"/>
                <a:ea typeface="+mn-ea"/>
                <a:cs typeface="+mn-cs"/>
              </a:rPr>
              <a:t>onsider a hypothetical alternative policy that is not SJF, but that we think might be optimal. Because the alternative is not SJF, at some point it will choose to run a task that is longer than something else in the queue. If we now switch the order of tasks, keeping everything the same, but doing the shorter task first, we will reduce the average response time.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Downsides: starvation, and variance in response time.  Some task might take forever! </a:t>
            </a:r>
            <a:endParaRPr lang="en-US" dirty="0"/>
          </a:p>
          <a:p>
            <a:endParaRPr lang="en-US" dirty="0"/>
          </a:p>
          <a:p>
            <a:r>
              <a:rPr lang="en-US" dirty="0"/>
              <a:t>Imagine a supermarket that used SJF – would it work?</a:t>
            </a:r>
          </a:p>
          <a:p>
            <a:endParaRPr lang="en-US" dirty="0"/>
          </a:p>
          <a:p>
            <a:r>
              <a:rPr lang="en-US" dirty="0"/>
              <a:t>What would you do if you went</a:t>
            </a:r>
            <a:r>
              <a:rPr lang="en-US" baseline="0" dirty="0"/>
              <a:t> to the supermarket and they were using SJF?  </a:t>
            </a:r>
            <a:r>
              <a:rPr lang="en-US" dirty="0"/>
              <a:t>Clever</a:t>
            </a:r>
            <a:r>
              <a:rPr lang="en-US" baseline="0" dirty="0"/>
              <a:t> person would go through with one item at a time…</a:t>
            </a:r>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10</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Optimal</a:t>
            </a:r>
            <a:r>
              <a:rPr lang="en-US" sz="1200" kern="1200" baseline="0" dirty="0">
                <a:solidFill>
                  <a:schemeClr val="tx1"/>
                </a:solidFill>
                <a:latin typeface="+mn-lt"/>
                <a:ea typeface="+mn-ea"/>
                <a:cs typeface="+mn-cs"/>
              </a:rPr>
              <a:t> = SJF</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err="1">
                <a:solidFill>
                  <a:schemeClr val="tx1"/>
                </a:solidFill>
                <a:latin typeface="+mn-lt"/>
                <a:ea typeface="+mn-ea"/>
                <a:cs typeface="+mn-cs"/>
              </a:rPr>
              <a:t>Pessimal</a:t>
            </a:r>
            <a:r>
              <a:rPr lang="en-US" sz="1200" kern="1200" baseline="0" dirty="0">
                <a:solidFill>
                  <a:schemeClr val="tx1"/>
                </a:solidFill>
                <a:latin typeface="+mn-lt"/>
                <a:ea typeface="+mn-ea"/>
                <a:cs typeface="+mn-cs"/>
              </a:rPr>
              <a:t> = LJF</a:t>
            </a:r>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a:t>SJF and</a:t>
            </a:r>
            <a:r>
              <a:rPr lang="en-US" baseline="0" dirty="0"/>
              <a:t> FIFO would complete a different set of tasks – so they average response time isn’t directly comparable.</a:t>
            </a:r>
          </a:p>
          <a:p>
            <a:endParaRPr lang="en-US" baseline="0" dirty="0"/>
          </a:p>
          <a:p>
            <a:r>
              <a:rPr lang="en-US" baseline="0" dirty="0"/>
              <a:t>For example, in previous graphic – suppose you stopped at any point.  </a:t>
            </a:r>
          </a:p>
          <a:p>
            <a:endParaRPr lang="en-US" baseline="0" dirty="0"/>
          </a:p>
          <a:p>
            <a:r>
              <a:rPr lang="en-US" baseline="0" dirty="0"/>
              <a:t>Worse, it tells you what you wanted to know – so you’d stop and say see!</a:t>
            </a:r>
          </a:p>
          <a:p>
            <a:endParaRPr lang="en-US" baseline="0" dirty="0"/>
          </a:p>
          <a:p>
            <a:r>
              <a:rPr lang="en-US" baseline="0" dirty="0"/>
              <a:t>Solution?</a:t>
            </a:r>
          </a:p>
          <a:p>
            <a:endParaRPr lang="en-US" baseline="0" dirty="0"/>
          </a:p>
          <a:p>
            <a:endParaRPr lang="en-US" dirty="0"/>
          </a:p>
        </p:txBody>
      </p:sp>
      <p:sp>
        <p:nvSpPr>
          <p:cNvPr id="4" name="Slide Number Placeholder 3"/>
          <p:cNvSpPr>
            <a:spLocks noGrp="1"/>
          </p:cNvSpPr>
          <p:nvPr>
            <p:ph type="sldNum" sz="quarter" idx="10"/>
          </p:nvPr>
        </p:nvSpPr>
        <p:spPr/>
        <p:txBody>
          <a:bodyPr/>
          <a:lstStyle/>
          <a:p>
            <a:fld id="{87D3955F-9E14-2048-A3C7-B473A3FD9833}" type="slidenum">
              <a:rPr lang="en-US" smtClean="0"/>
              <a:pPr/>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3D09FA4-D782-704D-BA4F-C6B6CE6C5758}" type="datetimeFigureOut">
              <a:rPr lang="en-US" smtClean="0"/>
              <a:pPr/>
              <a:t>10/15/2020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D5E6C75-BD49-9148-AF50-F8E61D68AE68}"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D09FA4-D782-704D-BA4F-C6B6CE6C5758}" type="datetimeFigureOut">
              <a:rPr lang="en-US" smtClean="0"/>
              <a:pPr/>
              <a:t>10/15/2020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D5E6C75-BD49-9148-AF50-F8E61D68AE6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1.w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d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5.pd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d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d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9.pd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d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chair, bed, desk, small&#10;&#10;Description automatically generated">
            <a:extLst>
              <a:ext uri="{FF2B5EF4-FFF2-40B4-BE49-F238E27FC236}">
                <a16:creationId xmlns:a16="http://schemas.microsoft.com/office/drawing/2014/main" id="{ADD35538-8823-4C20-9543-007B917224E5}"/>
              </a:ext>
            </a:extLst>
          </p:cNvPr>
          <p:cNvPicPr>
            <a:picLocks noChangeAspect="1"/>
          </p:cNvPicPr>
          <p:nvPr/>
        </p:nvPicPr>
        <p:blipFill>
          <a:blip r:embed="rId3"/>
          <a:stretch>
            <a:fillRect/>
          </a:stretch>
        </p:blipFill>
        <p:spPr>
          <a:xfrm>
            <a:off x="0" y="1801818"/>
            <a:ext cx="4691013" cy="5056182"/>
          </a:xfrm>
          <a:prstGeom prst="rect">
            <a:avLst/>
          </a:prstGeom>
        </p:spPr>
      </p:pic>
      <p:graphicFrame>
        <p:nvGraphicFramePr>
          <p:cNvPr id="4" name="Object 3">
            <a:extLst>
              <a:ext uri="{FF2B5EF4-FFF2-40B4-BE49-F238E27FC236}">
                <a16:creationId xmlns:a16="http://schemas.microsoft.com/office/drawing/2014/main" id="{9BBB14CF-8843-4C34-B612-E8D47F22FAC5}"/>
              </a:ext>
            </a:extLst>
          </p:cNvPr>
          <p:cNvGraphicFramePr>
            <a:graphicFrameLocks noChangeAspect="1"/>
          </p:cNvGraphicFramePr>
          <p:nvPr>
            <p:extLst>
              <p:ext uri="{D42A27DB-BD31-4B8C-83A1-F6EECF244321}">
                <p14:modId xmlns:p14="http://schemas.microsoft.com/office/powerpoint/2010/main" val="4090578098"/>
              </p:ext>
            </p:extLst>
          </p:nvPr>
        </p:nvGraphicFramePr>
        <p:xfrm>
          <a:off x="3738548" y="48828"/>
          <a:ext cx="5328520" cy="6746296"/>
        </p:xfrm>
        <a:graphic>
          <a:graphicData uri="http://schemas.openxmlformats.org/presentationml/2006/ole">
            <mc:AlternateContent xmlns:mc="http://schemas.openxmlformats.org/markup-compatibility/2006">
              <mc:Choice xmlns:v="urn:schemas-microsoft-com:vml" Requires="v">
                <p:oleObj spid="_x0000_s1045" name="Image" r:id="rId4" imgW="18615600" imgH="23949000" progId="Photoshop.Image.18">
                  <p:embed/>
                </p:oleObj>
              </mc:Choice>
              <mc:Fallback>
                <p:oleObj name="Image" r:id="rId4" imgW="18615600" imgH="23949000" progId="Photoshop.Image.18">
                  <p:embed/>
                  <p:pic>
                    <p:nvPicPr>
                      <p:cNvPr id="0" name=""/>
                      <p:cNvPicPr/>
                      <p:nvPr/>
                    </p:nvPicPr>
                    <p:blipFill>
                      <a:blip r:embed="rId5"/>
                      <a:stretch>
                        <a:fillRect/>
                      </a:stretch>
                    </p:blipFill>
                    <p:spPr>
                      <a:xfrm>
                        <a:off x="3738548" y="48828"/>
                        <a:ext cx="5328520" cy="6746296"/>
                      </a:xfrm>
                      <a:prstGeom prst="rect">
                        <a:avLst/>
                      </a:prstGeom>
                    </p:spPr>
                  </p:pic>
                </p:oleObj>
              </mc:Fallback>
            </mc:AlternateContent>
          </a:graphicData>
        </a:graphic>
      </p:graphicFrame>
    </p:spTree>
    <p:extLst>
      <p:ext uri="{BB962C8B-B14F-4D97-AF65-F5344CB8AC3E}">
        <p14:creationId xmlns:p14="http://schemas.microsoft.com/office/powerpoint/2010/main" val="1467839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3" name="Content Placeholder 2"/>
          <p:cNvSpPr>
            <a:spLocks noGrp="1"/>
          </p:cNvSpPr>
          <p:nvPr>
            <p:ph idx="1"/>
          </p:nvPr>
        </p:nvSpPr>
        <p:spPr/>
        <p:txBody>
          <a:bodyPr/>
          <a:lstStyle/>
          <a:p>
            <a:r>
              <a:rPr lang="en-US" dirty="0"/>
              <a:t>Claim: SJF is optimal for average response time</a:t>
            </a:r>
          </a:p>
          <a:p>
            <a:pPr lvl="1"/>
            <a:r>
              <a:rPr lang="en-US" dirty="0"/>
              <a:t>Why?</a:t>
            </a:r>
          </a:p>
          <a:p>
            <a:pPr lvl="1"/>
            <a:endParaRPr lang="en-US" dirty="0"/>
          </a:p>
          <a:p>
            <a:pPr lvl="1">
              <a:buNone/>
            </a:pPr>
            <a:endParaRPr lang="en-US" dirty="0"/>
          </a:p>
          <a:p>
            <a:pPr lvl="1">
              <a:buNone/>
            </a:pPr>
            <a:endParaRPr lang="en-US" dirty="0"/>
          </a:p>
          <a:p>
            <a:r>
              <a:rPr lang="en-US" dirty="0"/>
              <a:t>Does SJF have any downsides?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sp>
        <p:nvSpPr>
          <p:cNvPr id="3" name="Content Placeholder 2"/>
          <p:cNvSpPr>
            <a:spLocks noGrp="1"/>
          </p:cNvSpPr>
          <p:nvPr>
            <p:ph idx="1"/>
          </p:nvPr>
        </p:nvSpPr>
        <p:spPr/>
        <p:txBody>
          <a:bodyPr/>
          <a:lstStyle/>
          <a:p>
            <a:r>
              <a:rPr lang="en-US" dirty="0"/>
              <a:t>Is FIFO ever optimal?</a:t>
            </a:r>
          </a:p>
          <a:p>
            <a:endParaRPr lang="en-US" dirty="0"/>
          </a:p>
          <a:p>
            <a:endParaRPr lang="en-US" dirty="0"/>
          </a:p>
          <a:p>
            <a:endParaRPr lang="en-US" dirty="0"/>
          </a:p>
          <a:p>
            <a:r>
              <a:rPr lang="en-US" dirty="0" err="1"/>
              <a:t>Pessimal</a:t>
            </a:r>
            <a:r>
              <a:rPr lang="en-US" dirty="0"/>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Starvation</a:t>
            </a:r>
          </a:p>
        </p:txBody>
      </p:sp>
      <p:sp>
        <p:nvSpPr>
          <p:cNvPr id="3" name="Content Placeholder 2"/>
          <p:cNvSpPr>
            <a:spLocks noGrp="1"/>
          </p:cNvSpPr>
          <p:nvPr>
            <p:ph idx="1"/>
          </p:nvPr>
        </p:nvSpPr>
        <p:spPr/>
        <p:txBody>
          <a:bodyPr>
            <a:normAutofit/>
          </a:bodyPr>
          <a:lstStyle/>
          <a:p>
            <a:r>
              <a:rPr lang="en-US" dirty="0"/>
              <a:t>Suppose you want to compare two scheduling algorithms</a:t>
            </a:r>
          </a:p>
          <a:p>
            <a:pPr lvl="1"/>
            <a:r>
              <a:rPr lang="en-US" dirty="0"/>
              <a:t>Create some infinite sequence of arriving tasks</a:t>
            </a:r>
          </a:p>
          <a:p>
            <a:pPr lvl="1"/>
            <a:r>
              <a:rPr lang="en-US" dirty="0"/>
              <a:t>Start measuring</a:t>
            </a:r>
          </a:p>
          <a:p>
            <a:pPr lvl="1"/>
            <a:r>
              <a:rPr lang="en-US" dirty="0"/>
              <a:t>Stop at some point</a:t>
            </a:r>
          </a:p>
          <a:p>
            <a:pPr lvl="1"/>
            <a:r>
              <a:rPr lang="en-US" dirty="0"/>
              <a:t>Compute average response time as the average for completed tasks between start and stop</a:t>
            </a:r>
          </a:p>
          <a:p>
            <a:r>
              <a:rPr lang="en-US" dirty="0"/>
              <a:t>Tradeoffs of this approach?</a:t>
            </a:r>
          </a:p>
          <a:p>
            <a:pPr lvl="1"/>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Round Robin</a:t>
            </a:r>
          </a:p>
        </p:txBody>
      </p:sp>
      <p:sp>
        <p:nvSpPr>
          <p:cNvPr id="3" name="Content Placeholder 2"/>
          <p:cNvSpPr>
            <a:spLocks noGrp="1"/>
          </p:cNvSpPr>
          <p:nvPr>
            <p:ph idx="1"/>
          </p:nvPr>
        </p:nvSpPr>
        <p:spPr/>
        <p:txBody>
          <a:bodyPr>
            <a:normAutofit/>
          </a:bodyPr>
          <a:lstStyle/>
          <a:p>
            <a:r>
              <a:rPr lang="en-US" dirty="0"/>
              <a:t>Each task gets resource for a fixed period of time (time quantum)</a:t>
            </a:r>
          </a:p>
          <a:p>
            <a:pPr lvl="1"/>
            <a:r>
              <a:rPr lang="en-US" dirty="0"/>
              <a:t>If task doesn’t complete, it goes back in line</a:t>
            </a:r>
          </a:p>
          <a:p>
            <a:r>
              <a:rPr lang="en-US" dirty="0"/>
              <a:t>Need to pick a time quantum</a:t>
            </a:r>
          </a:p>
          <a:p>
            <a:pPr lvl="1"/>
            <a:r>
              <a:rPr lang="en-US" dirty="0"/>
              <a:t>What if time quantum is too long?  </a:t>
            </a:r>
          </a:p>
          <a:p>
            <a:pPr lvl="2"/>
            <a:r>
              <a:rPr lang="en-US" dirty="0"/>
              <a:t>Infinite?</a:t>
            </a:r>
          </a:p>
          <a:p>
            <a:pPr lvl="1"/>
            <a:r>
              <a:rPr lang="en-US" dirty="0"/>
              <a:t>What if time quantum is too short?  </a:t>
            </a:r>
          </a:p>
          <a:p>
            <a:pPr lvl="2"/>
            <a:r>
              <a:rPr lang="en-US" dirty="0"/>
              <a:t>One instruction?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958"/>
            <a:ext cx="8229600" cy="1143000"/>
          </a:xfrm>
        </p:spPr>
        <p:txBody>
          <a:bodyPr/>
          <a:lstStyle/>
          <a:p>
            <a:r>
              <a:rPr lang="en-US" dirty="0"/>
              <a:t>Round Robin</a:t>
            </a:r>
          </a:p>
        </p:txBody>
      </p:sp>
      <p:pic>
        <p:nvPicPr>
          <p:cNvPr id="5" name="Content Placeholder 4" descr="ch7-02_badFIFORR.pdf"/>
          <p:cNvPicPr>
            <a:picLocks noGrp="1" noChangeAspect="1"/>
          </p:cNvPicPr>
          <p:nvPr>
            <p:ph idx="1"/>
          </p:nvPr>
        </p:nvPicPr>
        <mc:AlternateContent xmlns:mc="http://schemas.openxmlformats.org/markup-compatibility/2006">
          <mc:Choice xmlns:ma="http://schemas.microsoft.com/office/mac/drawingml/2008/main" xmlns:mv="urn:schemas-microsoft-com:mac:vml" xmlns="" Requires="ma">
            <p:blipFill>
              <a:blip r:embed="rId3"/>
              <a:srcRect l="-12941" r="-12941"/>
              <a:stretch>
                <a:fillRect/>
              </a:stretch>
            </p:blipFill>
          </mc:Choice>
          <mc:Fallback>
            <p:blipFill>
              <a:blip r:embed="rId4"/>
              <a:srcRect l="-12941" r="-12941"/>
              <a:stretch>
                <a:fillRect/>
              </a:stretch>
            </p:blipFill>
          </mc:Fallback>
        </mc:AlternateContent>
        <p:spPr>
          <a:xfrm>
            <a:off x="-600156" y="1018696"/>
            <a:ext cx="10617660" cy="5839304"/>
          </a:xfr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457200" y="129108"/>
            <a:ext cx="8229600" cy="1143000"/>
          </a:xfrm>
        </p:spPr>
        <p:txBody>
          <a:bodyPr/>
          <a:lstStyle/>
          <a:p>
            <a:r>
              <a:rPr lang="en-US" dirty="0"/>
              <a:t>Round Robin vs. FIFO</a:t>
            </a:r>
          </a:p>
        </p:txBody>
      </p:sp>
      <p:pic>
        <p:nvPicPr>
          <p:cNvPr id="5" name="Content Placeholder 4" descr="ch7-03_equalLength.pdf"/>
          <p:cNvPicPr>
            <a:picLocks noGrp="1" noChangeAspect="1"/>
          </p:cNvPicPr>
          <p:nvPr>
            <p:ph idx="1"/>
          </p:nvPr>
        </p:nvPicPr>
        <mc:AlternateContent xmlns:mc="http://schemas.openxmlformats.org/markup-compatibility/2006">
          <mc:Choice xmlns:ma="http://schemas.microsoft.com/office/mac/drawingml/2008/main" xmlns:mv="urn:schemas-microsoft-com:mac:vml" xmlns="" Requires="ma">
            <p:blipFill>
              <a:blip r:embed="rId3"/>
              <a:srcRect l="-12941" r="-12941"/>
              <a:stretch>
                <a:fillRect/>
              </a:stretch>
            </p:blipFill>
          </mc:Choice>
          <mc:Fallback>
            <p:blipFill>
              <a:blip r:embed="rId4"/>
              <a:srcRect l="-12941" r="-12941"/>
              <a:stretch>
                <a:fillRect/>
              </a:stretch>
            </p:blipFill>
          </mc:Fallback>
        </mc:AlternateContent>
        <p:spPr>
          <a:xfrm>
            <a:off x="-494277" y="1164224"/>
            <a:ext cx="10353045" cy="5693776"/>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Round Robin = Fairness?</a:t>
            </a:r>
          </a:p>
        </p:txBody>
      </p:sp>
      <p:sp>
        <p:nvSpPr>
          <p:cNvPr id="3" name="Content Placeholder 2"/>
          <p:cNvSpPr>
            <a:spLocks noGrp="1"/>
          </p:cNvSpPr>
          <p:nvPr>
            <p:ph idx="1"/>
          </p:nvPr>
        </p:nvSpPr>
        <p:spPr/>
        <p:txBody>
          <a:bodyPr>
            <a:normAutofit lnSpcReduction="10000"/>
          </a:bodyPr>
          <a:lstStyle/>
          <a:p>
            <a:r>
              <a:rPr lang="en-US" dirty="0"/>
              <a:t>Is Round Robin always fair?</a:t>
            </a:r>
          </a:p>
          <a:p>
            <a:endParaRPr lang="en-US" dirty="0"/>
          </a:p>
          <a:p>
            <a:r>
              <a:rPr lang="en-US" dirty="0"/>
              <a:t>What is fair?</a:t>
            </a:r>
          </a:p>
          <a:p>
            <a:pPr lvl="1"/>
            <a:r>
              <a:rPr lang="en-US" dirty="0"/>
              <a:t>FIFO?</a:t>
            </a:r>
          </a:p>
          <a:p>
            <a:pPr lvl="1"/>
            <a:r>
              <a:rPr lang="en-US" dirty="0"/>
              <a:t>Equal share of the CPU?</a:t>
            </a:r>
          </a:p>
          <a:p>
            <a:pPr lvl="1"/>
            <a:r>
              <a:rPr lang="en-US" dirty="0"/>
              <a:t>What if some tasks don’t need their full share?</a:t>
            </a:r>
          </a:p>
          <a:p>
            <a:pPr lvl="1"/>
            <a:r>
              <a:rPr lang="en-US" dirty="0"/>
              <a:t>Minimize worst case divergence?</a:t>
            </a:r>
          </a:p>
          <a:p>
            <a:pPr lvl="2"/>
            <a:r>
              <a:rPr lang="en-US" dirty="0"/>
              <a:t>Time task would take if no one else was running</a:t>
            </a:r>
          </a:p>
          <a:p>
            <a:pPr lvl="2"/>
            <a:r>
              <a:rPr lang="en-US" dirty="0"/>
              <a:t>Time task takes under scheduling algorithm</a:t>
            </a:r>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68D19D4-547B-453C-A31F-4015C540E236}"/>
              </a:ext>
            </a:extLst>
          </p:cNvPr>
          <p:cNvSpPr txBox="1"/>
          <p:nvPr/>
        </p:nvSpPr>
        <p:spPr>
          <a:xfrm>
            <a:off x="1077793" y="1238317"/>
            <a:ext cx="6651136" cy="5293757"/>
          </a:xfrm>
          <a:prstGeom prst="rect">
            <a:avLst/>
          </a:prstGeom>
          <a:noFill/>
        </p:spPr>
        <p:txBody>
          <a:bodyPr wrap="square">
            <a:spAutoFit/>
          </a:bodyPr>
          <a:lstStyle/>
          <a:p>
            <a:pPr marL="285750" indent="-285750">
              <a:buFont typeface="Arial" panose="020B0604020202020204" pitchFamily="34" charset="0"/>
              <a:buChar char="•"/>
            </a:pPr>
            <a:r>
              <a:rPr lang="en-US" sz="2600" dirty="0"/>
              <a:t>WP: “a computer is </a:t>
            </a:r>
            <a:r>
              <a:rPr lang="en-US" sz="2600" b="1" dirty="0"/>
              <a:t>CPU-bound</a:t>
            </a:r>
            <a:r>
              <a:rPr lang="en-US" sz="2600" dirty="0"/>
              <a:t> (or compute-bound) when the time for it to complete a task is determined principally by the speed of the central processor: processor utilization is high, perhaps at 100% usage for many seconds or minutes.”</a:t>
            </a:r>
          </a:p>
          <a:p>
            <a:pPr marL="285750" indent="-285750">
              <a:buFont typeface="Arial" panose="020B0604020202020204" pitchFamily="34" charset="0"/>
              <a:buChar char="•"/>
            </a:pPr>
            <a:endParaRPr lang="en-US" sz="2600" dirty="0"/>
          </a:p>
          <a:p>
            <a:pPr marL="285750" indent="-285750">
              <a:buFont typeface="Arial" panose="020B0604020202020204" pitchFamily="34" charset="0"/>
              <a:buChar char="•"/>
            </a:pPr>
            <a:r>
              <a:rPr lang="en-US" sz="2600" dirty="0"/>
              <a:t>WP: “</a:t>
            </a:r>
            <a:r>
              <a:rPr lang="en-US" sz="2600" b="1" dirty="0"/>
              <a:t>I/O bound</a:t>
            </a:r>
            <a:r>
              <a:rPr lang="en-US" sz="2600" dirty="0"/>
              <a:t> refers to a condition in which the time it takes to complete a computation is determined principally by the period spent waiting for input/output operations to be completed. This is the opposite of a task being CPU bound.”</a:t>
            </a:r>
          </a:p>
        </p:txBody>
      </p:sp>
      <p:sp>
        <p:nvSpPr>
          <p:cNvPr id="6" name="Title 1">
            <a:extLst>
              <a:ext uri="{FF2B5EF4-FFF2-40B4-BE49-F238E27FC236}">
                <a16:creationId xmlns:a16="http://schemas.microsoft.com/office/drawing/2014/main" id="{4BF6CB40-44F8-4273-B287-E4A983F9A4C7}"/>
              </a:ext>
            </a:extLst>
          </p:cNvPr>
          <p:cNvSpPr>
            <a:spLocks noGrp="1"/>
          </p:cNvSpPr>
          <p:nvPr>
            <p:ph type="title"/>
          </p:nvPr>
        </p:nvSpPr>
        <p:spPr>
          <a:xfrm>
            <a:off x="457200" y="274638"/>
            <a:ext cx="8229600" cy="1143000"/>
          </a:xfrm>
        </p:spPr>
        <p:txBody>
          <a:bodyPr/>
          <a:lstStyle/>
          <a:p>
            <a:r>
              <a:rPr lang="en-US" dirty="0"/>
              <a:t>CPU bound vs. I/O bound</a:t>
            </a:r>
          </a:p>
        </p:txBody>
      </p:sp>
    </p:spTree>
    <p:extLst>
      <p:ext uri="{BB962C8B-B14F-4D97-AF65-F5344CB8AC3E}">
        <p14:creationId xmlns:p14="http://schemas.microsoft.com/office/powerpoint/2010/main" val="16642561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Mixed Workload</a:t>
            </a:r>
          </a:p>
        </p:txBody>
      </p:sp>
      <p:pic>
        <p:nvPicPr>
          <p:cNvPr id="5" name="Content Placeholder 4" descr="ch7-04_mixture.pdf"/>
          <p:cNvPicPr>
            <a:picLocks noGrp="1" noChangeAspect="1"/>
          </p:cNvPicPr>
          <p:nvPr>
            <p:ph idx="1"/>
          </p:nvPr>
        </p:nvPicPr>
        <mc:AlternateContent xmlns:mc="http://schemas.openxmlformats.org/markup-compatibility/2006">
          <mc:Choice xmlns:ma="http://schemas.microsoft.com/office/mac/drawingml/2008/main" xmlns:mv="urn:schemas-microsoft-com:mac:vml" xmlns="" Requires="ma">
            <p:blipFill>
              <a:blip r:embed="rId3"/>
              <a:srcRect t="-7373" b="-7373"/>
              <a:stretch>
                <a:fillRect/>
              </a:stretch>
            </p:blipFill>
          </mc:Choice>
          <mc:Fallback>
            <p:blipFill>
              <a:blip r:embed="rId4"/>
              <a:srcRect t="-7373" b="-7373"/>
              <a:stretch>
                <a:fillRect/>
              </a:stretch>
            </p:blipFill>
          </mc:Fallback>
        </mc:AlternateContent>
        <p:spPr>
          <a:xfrm>
            <a:off x="-624212" y="1005466"/>
            <a:ext cx="10641716" cy="5852534"/>
          </a:xfr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Multi-level Feedback Queue (MFQ)</a:t>
            </a:r>
          </a:p>
        </p:txBody>
      </p:sp>
      <p:sp>
        <p:nvSpPr>
          <p:cNvPr id="3" name="Content Placeholder 2"/>
          <p:cNvSpPr>
            <a:spLocks noGrp="1"/>
          </p:cNvSpPr>
          <p:nvPr>
            <p:ph idx="1"/>
          </p:nvPr>
        </p:nvSpPr>
        <p:spPr/>
        <p:txBody>
          <a:bodyPr/>
          <a:lstStyle/>
          <a:p>
            <a:r>
              <a:rPr lang="en-US" dirty="0"/>
              <a:t>Goals:</a:t>
            </a:r>
          </a:p>
          <a:p>
            <a:pPr lvl="1"/>
            <a:r>
              <a:rPr lang="en-US" dirty="0"/>
              <a:t>Responsiveness</a:t>
            </a:r>
          </a:p>
          <a:p>
            <a:pPr lvl="1"/>
            <a:r>
              <a:rPr lang="en-US" dirty="0"/>
              <a:t>Low overhead</a:t>
            </a:r>
          </a:p>
          <a:p>
            <a:pPr lvl="1"/>
            <a:r>
              <a:rPr lang="en-US" dirty="0"/>
              <a:t>Starvation freedom</a:t>
            </a:r>
          </a:p>
          <a:p>
            <a:pPr lvl="1"/>
            <a:r>
              <a:rPr lang="en-US" dirty="0"/>
              <a:t>Some tasks are high/low priority</a:t>
            </a:r>
          </a:p>
          <a:p>
            <a:pPr lvl="1"/>
            <a:r>
              <a:rPr lang="en-US" dirty="0"/>
              <a:t>Fairness (among equal priority tasks)</a:t>
            </a:r>
          </a:p>
          <a:p>
            <a:r>
              <a:rPr lang="en-US" dirty="0"/>
              <a:t>Not perfect at any of them!</a:t>
            </a:r>
          </a:p>
          <a:p>
            <a:pPr lvl="1"/>
            <a:r>
              <a:rPr lang="en-US" dirty="0"/>
              <a:t>Used in Linux (and probably Windows, </a:t>
            </a:r>
            <a:r>
              <a:rPr lang="en-US" dirty="0" err="1"/>
              <a:t>MacOS</a:t>
            </a:r>
            <a:r>
              <a:rPr lang="en-US" dirty="0"/>
              <a:t>)</a:t>
            </a:r>
          </a:p>
          <a:p>
            <a:pPr lvl="1"/>
            <a:endParaRPr lang="en-US" dirty="0"/>
          </a:p>
          <a:p>
            <a:pPr lvl="1"/>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Scheduling</a:t>
            </a:r>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MFQ</a:t>
            </a:r>
          </a:p>
        </p:txBody>
      </p:sp>
      <p:sp>
        <p:nvSpPr>
          <p:cNvPr id="3" name="Content Placeholder 2"/>
          <p:cNvSpPr>
            <a:spLocks noGrp="1"/>
          </p:cNvSpPr>
          <p:nvPr>
            <p:ph idx="1"/>
          </p:nvPr>
        </p:nvSpPr>
        <p:spPr/>
        <p:txBody>
          <a:bodyPr/>
          <a:lstStyle/>
          <a:p>
            <a:r>
              <a:rPr lang="en-US" dirty="0"/>
              <a:t>Set of Round Robin queues</a:t>
            </a:r>
          </a:p>
          <a:p>
            <a:pPr lvl="1"/>
            <a:r>
              <a:rPr lang="en-US" dirty="0"/>
              <a:t>Each queue has a separate priority</a:t>
            </a:r>
          </a:p>
          <a:p>
            <a:r>
              <a:rPr lang="en-US" dirty="0"/>
              <a:t>High priority queues have short time slices</a:t>
            </a:r>
          </a:p>
          <a:p>
            <a:pPr lvl="1"/>
            <a:r>
              <a:rPr lang="en-US" dirty="0"/>
              <a:t>Low priority queues have long time slices</a:t>
            </a:r>
          </a:p>
          <a:p>
            <a:r>
              <a:rPr lang="en-US" dirty="0"/>
              <a:t>Scheduler picks first thread in highest priority queue</a:t>
            </a:r>
          </a:p>
          <a:p>
            <a:r>
              <a:rPr lang="en-US" dirty="0"/>
              <a:t>Tasks start in highest priority queue</a:t>
            </a:r>
          </a:p>
          <a:p>
            <a:pPr lvl="1"/>
            <a:r>
              <a:rPr lang="en-US" dirty="0"/>
              <a:t>If time slice expires, task drops one level</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MFQ</a:t>
            </a:r>
          </a:p>
        </p:txBody>
      </p:sp>
      <p:pic>
        <p:nvPicPr>
          <p:cNvPr id="6" name="Content Placeholder 5" descr="ch7-05_mfq.pdf"/>
          <p:cNvPicPr>
            <a:picLocks noGrp="1" noChangeAspect="1"/>
          </p:cNvPicPr>
          <p:nvPr>
            <p:ph idx="1"/>
          </p:nvPr>
        </p:nvPicPr>
        <mc:AlternateContent xmlns:mc="http://schemas.openxmlformats.org/markup-compatibility/2006">
          <mc:Choice xmlns:ma="http://schemas.microsoft.com/office/mac/drawingml/2008/main" xmlns:mv="urn:schemas-microsoft-com:mac:vml" xmlns="" Requires="ma">
            <p:blipFill>
              <a:blip r:embed="rId3"/>
              <a:srcRect t="-7373" b="-7373"/>
              <a:stretch>
                <a:fillRect/>
              </a:stretch>
            </p:blipFill>
          </mc:Choice>
          <mc:Fallback>
            <p:blipFill>
              <a:blip r:embed="rId4"/>
              <a:srcRect t="-7373" b="-7373"/>
              <a:stretch>
                <a:fillRect/>
              </a:stretch>
            </p:blipFill>
          </mc:Fallback>
        </mc:AlternateContent>
        <p:spPr>
          <a:xfrm>
            <a:off x="-672323" y="979006"/>
            <a:ext cx="10199691" cy="5609437"/>
          </a:xfr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Uniprocessor</a:t>
            </a:r>
            <a:r>
              <a:rPr lang="en-US" dirty="0"/>
              <a:t> Summary (1)</a:t>
            </a:r>
          </a:p>
        </p:txBody>
      </p:sp>
      <p:sp>
        <p:nvSpPr>
          <p:cNvPr id="3" name="Content Placeholder 2"/>
          <p:cNvSpPr>
            <a:spLocks noGrp="1"/>
          </p:cNvSpPr>
          <p:nvPr>
            <p:ph idx="1"/>
          </p:nvPr>
        </p:nvSpPr>
        <p:spPr/>
        <p:txBody>
          <a:bodyPr>
            <a:normAutofit fontScale="92500" lnSpcReduction="10000"/>
          </a:bodyPr>
          <a:lstStyle/>
          <a:p>
            <a:r>
              <a:rPr lang="en-US" dirty="0"/>
              <a:t>FIFO is simple and minimizes overhead. </a:t>
            </a:r>
          </a:p>
          <a:p>
            <a:r>
              <a:rPr lang="en-US" dirty="0"/>
              <a:t>If tasks are variable in size, then FIFO can have very poor average response time. </a:t>
            </a:r>
          </a:p>
          <a:p>
            <a:r>
              <a:rPr lang="en-US" dirty="0"/>
              <a:t>If tasks are equal in size, FIFO is optimal in terms of average response time. </a:t>
            </a:r>
          </a:p>
          <a:p>
            <a:r>
              <a:rPr lang="en-US" dirty="0"/>
              <a:t>Considering only the processor, SJF is optimal in terms of average response time. </a:t>
            </a:r>
          </a:p>
          <a:p>
            <a:r>
              <a:rPr lang="en-US" dirty="0"/>
              <a:t>SJF is </a:t>
            </a:r>
            <a:r>
              <a:rPr lang="en-US" dirty="0" err="1"/>
              <a:t>pessimal</a:t>
            </a:r>
            <a:r>
              <a:rPr lang="en-US" dirty="0"/>
              <a:t> in terms of variance in response time. </a:t>
            </a:r>
          </a:p>
          <a:p>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Uniprocessor</a:t>
            </a:r>
            <a:r>
              <a:rPr lang="en-US" dirty="0"/>
              <a:t> Summary (2)</a:t>
            </a:r>
          </a:p>
        </p:txBody>
      </p:sp>
      <p:sp>
        <p:nvSpPr>
          <p:cNvPr id="3" name="Content Placeholder 2"/>
          <p:cNvSpPr>
            <a:spLocks noGrp="1"/>
          </p:cNvSpPr>
          <p:nvPr>
            <p:ph idx="1"/>
          </p:nvPr>
        </p:nvSpPr>
        <p:spPr>
          <a:xfrm>
            <a:off x="457200" y="1600200"/>
            <a:ext cx="8229600" cy="4988243"/>
          </a:xfrm>
        </p:spPr>
        <p:txBody>
          <a:bodyPr>
            <a:normAutofit/>
          </a:bodyPr>
          <a:lstStyle/>
          <a:p>
            <a:r>
              <a:rPr lang="en-US" dirty="0"/>
              <a:t>If tasks are variable in size, Round Robin approximates SJF. </a:t>
            </a:r>
          </a:p>
          <a:p>
            <a:r>
              <a:rPr lang="en-US" dirty="0"/>
              <a:t>If tasks are equal in size, Round Robin will have very poor average response time. </a:t>
            </a:r>
          </a:p>
          <a:p>
            <a:r>
              <a:rPr lang="en-US" dirty="0"/>
              <a:t>Tasks that intermix processor and I/O benefit from SJF and can do poorly under Round Robin. </a:t>
            </a:r>
          </a:p>
          <a:p>
            <a:pPr>
              <a:buNone/>
            </a:pP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Uniprocessor</a:t>
            </a:r>
            <a:r>
              <a:rPr lang="en-US" dirty="0"/>
              <a:t> Summary (3)</a:t>
            </a:r>
          </a:p>
        </p:txBody>
      </p:sp>
      <p:sp>
        <p:nvSpPr>
          <p:cNvPr id="3" name="Content Placeholder 2"/>
          <p:cNvSpPr>
            <a:spLocks noGrp="1"/>
          </p:cNvSpPr>
          <p:nvPr>
            <p:ph idx="1"/>
          </p:nvPr>
        </p:nvSpPr>
        <p:spPr/>
        <p:txBody>
          <a:bodyPr/>
          <a:lstStyle/>
          <a:p>
            <a:r>
              <a:rPr lang="en-US" dirty="0"/>
              <a:t>Max-Min fairness can improve response time for I/O-bound tasks. </a:t>
            </a:r>
          </a:p>
          <a:p>
            <a:r>
              <a:rPr lang="en-US" dirty="0"/>
              <a:t>Round Robin and Max-Min fairness both avoid starvation. </a:t>
            </a:r>
          </a:p>
          <a:p>
            <a:r>
              <a:rPr lang="en-US" dirty="0"/>
              <a:t>By manipulating the assignment of tasks to priority queues, an MFQ scheduler can achieve a balance between responsiveness, low overhead, and fairness. </a:t>
            </a:r>
          </a:p>
          <a:p>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Multiprocessor Scheduling</a:t>
            </a:r>
          </a:p>
        </p:txBody>
      </p:sp>
      <p:sp>
        <p:nvSpPr>
          <p:cNvPr id="3" name="Content Placeholder 2"/>
          <p:cNvSpPr>
            <a:spLocks noGrp="1"/>
          </p:cNvSpPr>
          <p:nvPr>
            <p:ph idx="1"/>
          </p:nvPr>
        </p:nvSpPr>
        <p:spPr>
          <a:xfrm>
            <a:off x="457199" y="1600200"/>
            <a:ext cx="8229601" cy="4525963"/>
          </a:xfrm>
        </p:spPr>
        <p:txBody>
          <a:bodyPr>
            <a:normAutofit/>
          </a:bodyPr>
          <a:lstStyle/>
          <a:p>
            <a:r>
              <a:rPr lang="en-US" dirty="0"/>
              <a:t>What would happen if we used MFQ on a multiprocessor?</a:t>
            </a:r>
          </a:p>
          <a:p>
            <a:pPr lvl="1"/>
            <a:r>
              <a:rPr lang="en-US" dirty="0"/>
              <a:t>Contention for scheduler spinlock</a:t>
            </a:r>
          </a:p>
          <a:p>
            <a:pPr lvl="1"/>
            <a:r>
              <a:rPr lang="en-US" dirty="0"/>
              <a:t>Cache slowdown due to ready list data structure pinging from one CPU to another</a:t>
            </a:r>
          </a:p>
          <a:p>
            <a:pPr lvl="1"/>
            <a:r>
              <a:rPr lang="en-US" dirty="0"/>
              <a:t>Limited cache reuse: thread’s data from last time it ran is often still in its old cache</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ch7-12_speedup.pdf"/>
          <p:cNvPicPr>
            <a:picLocks noGrp="1" noChangeAspect="1"/>
          </p:cNvPicPr>
          <p:nvPr>
            <p:ph idx="1"/>
          </p:nvPr>
        </p:nvPicPr>
        <mc:AlternateContent xmlns:mc="http://schemas.openxmlformats.org/markup-compatibility/2006">
          <mc:Choice xmlns:ma="http://schemas.microsoft.com/office/mac/drawingml/2008/main" xmlns:mv="urn:schemas-microsoft-com:mac:vml" xmlns="" Requires="ma">
            <p:blipFill>
              <a:blip r:embed="rId3"/>
              <a:srcRect l="-17783" r="-17783"/>
              <a:stretch>
                <a:fillRect/>
              </a:stretch>
            </p:blipFill>
          </mc:Choice>
          <mc:Fallback>
            <p:blipFill>
              <a:blip r:embed="rId4"/>
              <a:srcRect l="-17783" r="-17783"/>
              <a:stretch>
                <a:fillRect/>
              </a:stretch>
            </p:blipFill>
          </mc:Fallback>
        </mc:AlternateContent>
        <p:spPr>
          <a:xfrm>
            <a:off x="-888827" y="859938"/>
            <a:ext cx="10906331" cy="5998062"/>
          </a:xfrm>
        </p:spPr>
      </p:pic>
      <p:sp>
        <p:nvSpPr>
          <p:cNvPr id="7" name="Title 6"/>
          <p:cNvSpPr>
            <a:spLocks noGrp="1"/>
          </p:cNvSpPr>
          <p:nvPr>
            <p:ph type="title"/>
          </p:nvPr>
        </p:nvSpPr>
        <p:spPr/>
        <p:txBody>
          <a:bodyPr/>
          <a:lstStyle/>
          <a:p>
            <a:r>
              <a:rPr lang="en-US" dirty="0"/>
              <a:t>Parallel Program Speedup</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Queueing</a:t>
            </a:r>
            <a:r>
              <a:rPr lang="en-US" dirty="0"/>
              <a:t> Theory</a:t>
            </a:r>
          </a:p>
        </p:txBody>
      </p:sp>
      <p:sp>
        <p:nvSpPr>
          <p:cNvPr id="3" name="Content Placeholder 2"/>
          <p:cNvSpPr>
            <a:spLocks noGrp="1"/>
          </p:cNvSpPr>
          <p:nvPr>
            <p:ph idx="1"/>
          </p:nvPr>
        </p:nvSpPr>
        <p:spPr/>
        <p:txBody>
          <a:bodyPr/>
          <a:lstStyle/>
          <a:p>
            <a:r>
              <a:rPr lang="en-US" dirty="0"/>
              <a:t>Can we predict what will happen to user performance:</a:t>
            </a:r>
          </a:p>
          <a:p>
            <a:pPr lvl="1"/>
            <a:r>
              <a:rPr lang="en-US" dirty="0"/>
              <a:t>If a service becomes more popular?</a:t>
            </a:r>
          </a:p>
          <a:p>
            <a:pPr lvl="1"/>
            <a:r>
              <a:rPr lang="en-US" dirty="0"/>
              <a:t>If we buy more hardware?</a:t>
            </a:r>
          </a:p>
          <a:p>
            <a:pPr lvl="1"/>
            <a:r>
              <a:rPr lang="en-US" dirty="0"/>
              <a:t>If we change the implementation to provide more features?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 Points</a:t>
            </a:r>
          </a:p>
        </p:txBody>
      </p:sp>
      <p:sp>
        <p:nvSpPr>
          <p:cNvPr id="3" name="Content Placeholder 2"/>
          <p:cNvSpPr>
            <a:spLocks noGrp="1"/>
          </p:cNvSpPr>
          <p:nvPr>
            <p:ph idx="1"/>
          </p:nvPr>
        </p:nvSpPr>
        <p:spPr/>
        <p:txBody>
          <a:bodyPr>
            <a:normAutofit fontScale="77500" lnSpcReduction="20000"/>
          </a:bodyPr>
          <a:lstStyle/>
          <a:p>
            <a:r>
              <a:rPr lang="en-US" dirty="0"/>
              <a:t>Scheduling policy: what to do next, when there are multiple threads ready to run</a:t>
            </a:r>
          </a:p>
          <a:p>
            <a:pPr lvl="1"/>
            <a:r>
              <a:rPr lang="en-US" dirty="0"/>
              <a:t>Or multiple packets to send, or web requests to serve, or …</a:t>
            </a:r>
          </a:p>
          <a:p>
            <a:r>
              <a:rPr lang="en-US" dirty="0"/>
              <a:t>Definitions</a:t>
            </a:r>
          </a:p>
          <a:p>
            <a:pPr lvl="1"/>
            <a:r>
              <a:rPr lang="en-US" dirty="0"/>
              <a:t>response time, throughput, predictability</a:t>
            </a:r>
          </a:p>
          <a:p>
            <a:r>
              <a:rPr lang="en-US" dirty="0" err="1"/>
              <a:t>Uniprocessor</a:t>
            </a:r>
            <a:r>
              <a:rPr lang="en-US" dirty="0"/>
              <a:t> policies</a:t>
            </a:r>
          </a:p>
          <a:p>
            <a:pPr lvl="1"/>
            <a:r>
              <a:rPr lang="en-US" dirty="0"/>
              <a:t>FIFO, round robin, optimal</a:t>
            </a:r>
          </a:p>
          <a:p>
            <a:pPr lvl="1"/>
            <a:r>
              <a:rPr lang="en-US" dirty="0"/>
              <a:t>multilevel feedback as approximation of optimal</a:t>
            </a:r>
          </a:p>
          <a:p>
            <a:r>
              <a:rPr lang="en-US" dirty="0"/>
              <a:t>Multiprocessor policies </a:t>
            </a:r>
            <a:r>
              <a:rPr lang="en-US" sz="2300" i="1" dirty="0">
                <a:solidFill>
                  <a:schemeClr val="tx1">
                    <a:lumMod val="50000"/>
                    <a:lumOff val="50000"/>
                  </a:schemeClr>
                </a:solidFill>
              </a:rPr>
              <a:t>[also, fine vs. coarse grained]</a:t>
            </a:r>
            <a:endParaRPr lang="en-US" sz="2300" dirty="0"/>
          </a:p>
          <a:p>
            <a:pPr lvl="1"/>
            <a:r>
              <a:rPr lang="en-US" dirty="0"/>
              <a:t>Affinity scheduling, gang scheduling</a:t>
            </a:r>
          </a:p>
          <a:p>
            <a:r>
              <a:rPr lang="en-US" dirty="0"/>
              <a:t>Queueing theory </a:t>
            </a:r>
            <a:r>
              <a:rPr lang="en-US" sz="2600" i="1" dirty="0">
                <a:solidFill>
                  <a:schemeClr val="tx1">
                    <a:lumMod val="50000"/>
                    <a:lumOff val="50000"/>
                  </a:schemeClr>
                </a:solidFill>
              </a:rPr>
              <a:t>[for your awareness; not responsible re exam]</a:t>
            </a:r>
            <a:endParaRPr lang="en-US" sz="2600" dirty="0">
              <a:solidFill>
                <a:schemeClr val="tx1">
                  <a:lumMod val="50000"/>
                  <a:lumOff val="50000"/>
                </a:schemeClr>
              </a:solidFill>
            </a:endParaRPr>
          </a:p>
          <a:p>
            <a:pPr lvl="1"/>
            <a:r>
              <a:rPr lang="en-US" dirty="0"/>
              <a:t>Can you predict/improve a system’s response time?</a:t>
            </a:r>
          </a:p>
          <a:p>
            <a:pPr lvl="1"/>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a:t>
            </a:r>
          </a:p>
        </p:txBody>
      </p:sp>
      <p:sp>
        <p:nvSpPr>
          <p:cNvPr id="3" name="Content Placeholder 2"/>
          <p:cNvSpPr>
            <a:spLocks noGrp="1"/>
          </p:cNvSpPr>
          <p:nvPr>
            <p:ph idx="1"/>
          </p:nvPr>
        </p:nvSpPr>
        <p:spPr/>
        <p:txBody>
          <a:bodyPr>
            <a:normAutofit/>
          </a:bodyPr>
          <a:lstStyle/>
          <a:p>
            <a:r>
              <a:rPr lang="en-US" dirty="0"/>
              <a:t>You manage a web site, that suddenly becomes wildly popular.  Do you?</a:t>
            </a:r>
          </a:p>
          <a:p>
            <a:pPr lvl="1"/>
            <a:r>
              <a:rPr lang="en-US" dirty="0"/>
              <a:t>Buy more hardware?</a:t>
            </a:r>
          </a:p>
          <a:p>
            <a:pPr lvl="1"/>
            <a:r>
              <a:rPr lang="en-US" dirty="0"/>
              <a:t>Implement a different scheduling policy?</a:t>
            </a:r>
          </a:p>
          <a:p>
            <a:pPr lvl="1"/>
            <a:r>
              <a:rPr lang="en-US" dirty="0"/>
              <a:t>Turn away some users?  Which ones?</a:t>
            </a:r>
          </a:p>
          <a:p>
            <a:pPr lvl="1"/>
            <a:r>
              <a:rPr lang="en-US" sz="2800" i="1" dirty="0">
                <a:solidFill>
                  <a:schemeClr val="tx1">
                    <a:lumMod val="50000"/>
                    <a:lumOff val="50000"/>
                  </a:schemeClr>
                </a:solidFill>
              </a:rPr>
              <a:t>[good or not-so-good example in 2020?]</a:t>
            </a:r>
            <a:endParaRPr lang="en-US" dirty="0"/>
          </a:p>
          <a:p>
            <a:r>
              <a:rPr lang="en-US" dirty="0"/>
              <a:t>How much worse will performance get if the web site becomes even more popular?</a:t>
            </a:r>
          </a:p>
          <a:p>
            <a:pPr lvl="1"/>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Analytical aside</a:t>
            </a:r>
          </a:p>
        </p:txBody>
      </p:sp>
      <p:sp>
        <p:nvSpPr>
          <p:cNvPr id="3" name="Content Placeholder 2"/>
          <p:cNvSpPr>
            <a:spLocks noGrp="1"/>
          </p:cNvSpPr>
          <p:nvPr>
            <p:ph idx="1"/>
          </p:nvPr>
        </p:nvSpPr>
        <p:spPr/>
        <p:txBody>
          <a:bodyPr>
            <a:normAutofit/>
          </a:bodyPr>
          <a:lstStyle/>
          <a:p>
            <a:r>
              <a:rPr lang="en-US" dirty="0"/>
              <a:t>Much mathematical opportunity (both straightforward and complex) that can be applied to characterize, predict different scenarios</a:t>
            </a:r>
          </a:p>
          <a:p>
            <a:r>
              <a:rPr lang="en-US" dirty="0"/>
              <a:t>We will consider qualitative comparisons of different approaches</a:t>
            </a:r>
          </a:p>
        </p:txBody>
      </p:sp>
    </p:spTree>
    <p:extLst>
      <p:ext uri="{BB962C8B-B14F-4D97-AF65-F5344CB8AC3E}">
        <p14:creationId xmlns:p14="http://schemas.microsoft.com/office/powerpoint/2010/main" val="469971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Definitions</a:t>
            </a:r>
          </a:p>
        </p:txBody>
      </p:sp>
      <p:sp>
        <p:nvSpPr>
          <p:cNvPr id="3" name="Content Placeholder 2"/>
          <p:cNvSpPr>
            <a:spLocks noGrp="1"/>
          </p:cNvSpPr>
          <p:nvPr>
            <p:ph idx="1"/>
          </p:nvPr>
        </p:nvSpPr>
        <p:spPr/>
        <p:txBody>
          <a:bodyPr>
            <a:normAutofit fontScale="70000" lnSpcReduction="20000"/>
          </a:bodyPr>
          <a:lstStyle/>
          <a:p>
            <a:r>
              <a:rPr lang="en-US" dirty="0"/>
              <a:t>Task/Job</a:t>
            </a:r>
          </a:p>
          <a:p>
            <a:pPr lvl="1"/>
            <a:r>
              <a:rPr lang="en-US" dirty="0"/>
              <a:t>User request: e.g., mouse click, web request, shell command, …</a:t>
            </a:r>
          </a:p>
          <a:p>
            <a:pPr lvl="1"/>
            <a:r>
              <a:rPr lang="en-US" dirty="0"/>
              <a:t>Also: HPC simulation job, …</a:t>
            </a:r>
          </a:p>
          <a:p>
            <a:r>
              <a:rPr lang="en-US" dirty="0"/>
              <a:t>Latency/response time</a:t>
            </a:r>
          </a:p>
          <a:p>
            <a:pPr lvl="1"/>
            <a:r>
              <a:rPr lang="en-US" dirty="0"/>
              <a:t>How long does a task take to complete?</a:t>
            </a:r>
          </a:p>
          <a:p>
            <a:r>
              <a:rPr lang="en-US" dirty="0"/>
              <a:t>Throughput</a:t>
            </a:r>
          </a:p>
          <a:p>
            <a:pPr lvl="1"/>
            <a:r>
              <a:rPr lang="en-US" dirty="0"/>
              <a:t>How many tasks can be done per unit of time?</a:t>
            </a:r>
          </a:p>
          <a:p>
            <a:r>
              <a:rPr lang="en-US" dirty="0"/>
              <a:t>Overhead</a:t>
            </a:r>
          </a:p>
          <a:p>
            <a:pPr lvl="1"/>
            <a:r>
              <a:rPr lang="en-US" dirty="0"/>
              <a:t>How much extra work is done by the scheduler?</a:t>
            </a:r>
          </a:p>
          <a:p>
            <a:pPr lvl="1"/>
            <a:r>
              <a:rPr lang="en-US" dirty="0"/>
              <a:t>Different nuances in ~desktop, minimal embedded, big-job HPC</a:t>
            </a:r>
          </a:p>
          <a:p>
            <a:r>
              <a:rPr lang="en-US" dirty="0"/>
              <a:t>Fairness</a:t>
            </a:r>
          </a:p>
          <a:p>
            <a:pPr lvl="1"/>
            <a:r>
              <a:rPr lang="en-US" dirty="0"/>
              <a:t>How equal is the performance received by different users?</a:t>
            </a:r>
          </a:p>
          <a:p>
            <a:r>
              <a:rPr lang="en-US" dirty="0"/>
              <a:t>Predictability</a:t>
            </a:r>
          </a:p>
          <a:p>
            <a:pPr lvl="1"/>
            <a:r>
              <a:rPr lang="en-US" dirty="0"/>
              <a:t>How consistent is the performance over time?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First In First Out (FIFO)</a:t>
            </a:r>
          </a:p>
        </p:txBody>
      </p:sp>
      <p:sp>
        <p:nvSpPr>
          <p:cNvPr id="3" name="Content Placeholder 2"/>
          <p:cNvSpPr>
            <a:spLocks noGrp="1"/>
          </p:cNvSpPr>
          <p:nvPr>
            <p:ph idx="1"/>
          </p:nvPr>
        </p:nvSpPr>
        <p:spPr/>
        <p:txBody>
          <a:bodyPr/>
          <a:lstStyle/>
          <a:p>
            <a:r>
              <a:rPr lang="en-US" dirty="0"/>
              <a:t>Schedule tasks in the order they arrive</a:t>
            </a:r>
          </a:p>
          <a:p>
            <a:pPr lvl="1"/>
            <a:r>
              <a:rPr lang="en-US" dirty="0"/>
              <a:t>Continue running them until they complete or give up the processor</a:t>
            </a:r>
          </a:p>
          <a:p>
            <a:r>
              <a:rPr lang="en-US" dirty="0"/>
              <a:t>Example: </a:t>
            </a:r>
            <a:r>
              <a:rPr lang="en-US" dirty="0" err="1"/>
              <a:t>memcached</a:t>
            </a:r>
            <a:endParaRPr lang="en-US" dirty="0"/>
          </a:p>
          <a:p>
            <a:pPr lvl="1"/>
            <a:r>
              <a:rPr lang="en-US" dirty="0" err="1"/>
              <a:t>Facebook</a:t>
            </a:r>
            <a:r>
              <a:rPr lang="en-US" dirty="0"/>
              <a:t> cache of friend lists, …</a:t>
            </a:r>
          </a:p>
          <a:p>
            <a:endParaRPr lang="en-US" dirty="0"/>
          </a:p>
          <a:p>
            <a:r>
              <a:rPr lang="en-US" dirty="0"/>
              <a:t>On what workloads is FIFO particularly bad?</a:t>
            </a:r>
          </a:p>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Shortest Job First (SJF)</a:t>
            </a:r>
          </a:p>
        </p:txBody>
      </p:sp>
      <p:sp>
        <p:nvSpPr>
          <p:cNvPr id="3" name="Content Placeholder 2"/>
          <p:cNvSpPr>
            <a:spLocks noGrp="1"/>
          </p:cNvSpPr>
          <p:nvPr>
            <p:ph idx="1"/>
          </p:nvPr>
        </p:nvSpPr>
        <p:spPr/>
        <p:txBody>
          <a:bodyPr>
            <a:normAutofit lnSpcReduction="10000"/>
          </a:bodyPr>
          <a:lstStyle/>
          <a:p>
            <a:r>
              <a:rPr lang="en-US" dirty="0"/>
              <a:t>Always do the task that has the shortest remaining amount of work to do</a:t>
            </a:r>
          </a:p>
          <a:p>
            <a:pPr lvl="1"/>
            <a:r>
              <a:rPr lang="en-US" dirty="0"/>
              <a:t>Often called Shortest Remaining Time First (SRTF)</a:t>
            </a:r>
          </a:p>
          <a:p>
            <a:endParaRPr lang="en-US" dirty="0"/>
          </a:p>
          <a:p>
            <a:r>
              <a:rPr lang="en-US" dirty="0"/>
              <a:t>Suppose we have five tasks arrive one right after each other, but the first one is much longer than the others</a:t>
            </a:r>
          </a:p>
          <a:p>
            <a:pPr lvl="1"/>
            <a:r>
              <a:rPr lang="en-US" dirty="0"/>
              <a:t>Which completes first in FIFO? Next?</a:t>
            </a:r>
          </a:p>
          <a:p>
            <a:pPr lvl="1"/>
            <a:r>
              <a:rPr lang="en-US" dirty="0"/>
              <a:t>Which completes first in SJF? Next?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622"/>
            <a:ext cx="8229600" cy="1143000"/>
          </a:xfrm>
        </p:spPr>
        <p:txBody>
          <a:bodyPr/>
          <a:lstStyle/>
          <a:p>
            <a:r>
              <a:rPr lang="en-US" dirty="0"/>
              <a:t>FIFO vs. SJF</a:t>
            </a:r>
          </a:p>
        </p:txBody>
      </p:sp>
      <p:pic>
        <p:nvPicPr>
          <p:cNvPr id="6" name="Content Placeholder 3" descr="ch7-01_badFIFO.pdf"/>
          <p:cNvPicPr>
            <a:picLocks noChangeAspect="1"/>
          </p:cNvPicPr>
          <p:nvPr/>
        </p:nvPicPr>
        <mc:AlternateContent xmlns:mc="http://schemas.openxmlformats.org/markup-compatibility/2006">
          <mc:Choice xmlns:ma="http://schemas.microsoft.com/office/mac/drawingml/2008/main" xmlns:mv="urn:schemas-microsoft-com:mac:vml" xmlns="" Requires="ma">
            <p:blipFill>
              <a:blip r:embed="rId3"/>
              <a:srcRect l="-12941" r="-12941"/>
              <a:stretch>
                <a:fillRect/>
              </a:stretch>
            </p:blipFill>
          </mc:Choice>
          <mc:Fallback>
            <p:blipFill>
              <a:blip r:embed="rId4"/>
              <a:srcRect l="-12941" r="-12941"/>
              <a:stretch>
                <a:fillRect/>
              </a:stretch>
            </p:blipFill>
          </mc:Fallback>
        </mc:AlternateContent>
        <p:spPr>
          <a:xfrm>
            <a:off x="-813825" y="873168"/>
            <a:ext cx="10882275" cy="598483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12322</TotalTime>
  <Words>2089</Words>
  <Application>Microsoft Office PowerPoint</Application>
  <PresentationFormat>On-screen Show (4:3)</PresentationFormat>
  <Paragraphs>242</Paragraphs>
  <Slides>27</Slides>
  <Notes>17</Notes>
  <HiddenSlides>0</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1" baseType="lpstr">
      <vt:lpstr>Arial</vt:lpstr>
      <vt:lpstr>Calibri</vt:lpstr>
      <vt:lpstr>Office Theme</vt:lpstr>
      <vt:lpstr>Image</vt:lpstr>
      <vt:lpstr>PowerPoint Presentation</vt:lpstr>
      <vt:lpstr>Scheduling</vt:lpstr>
      <vt:lpstr>Main Points</vt:lpstr>
      <vt:lpstr>Example</vt:lpstr>
      <vt:lpstr>Analytical aside</vt:lpstr>
      <vt:lpstr>Definitions</vt:lpstr>
      <vt:lpstr>First In First Out (FIFO)</vt:lpstr>
      <vt:lpstr>Shortest Job First (SJF)</vt:lpstr>
      <vt:lpstr>FIFO vs. SJF</vt:lpstr>
      <vt:lpstr>Question</vt:lpstr>
      <vt:lpstr>Question</vt:lpstr>
      <vt:lpstr>Starvation</vt:lpstr>
      <vt:lpstr>Round Robin</vt:lpstr>
      <vt:lpstr>Round Robin</vt:lpstr>
      <vt:lpstr>Round Robin vs. FIFO</vt:lpstr>
      <vt:lpstr>Round Robin = Fairness?</vt:lpstr>
      <vt:lpstr>CPU bound vs. I/O bound</vt:lpstr>
      <vt:lpstr>Mixed Workload</vt:lpstr>
      <vt:lpstr>Multi-level Feedback Queue (MFQ)</vt:lpstr>
      <vt:lpstr>MFQ</vt:lpstr>
      <vt:lpstr>MFQ</vt:lpstr>
      <vt:lpstr>Uniprocessor Summary (1)</vt:lpstr>
      <vt:lpstr>Uniprocessor Summary (2)</vt:lpstr>
      <vt:lpstr>Uniprocessor Summary (3)</vt:lpstr>
      <vt:lpstr>Multiprocessor Scheduling</vt:lpstr>
      <vt:lpstr>Parallel Program Speedup</vt:lpstr>
      <vt:lpstr>Queueing Theory</vt:lpstr>
    </vt:vector>
  </TitlesOfParts>
  <Manager/>
  <Company>University of Washington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OSPP: Scheduling</dc:title>
  <dc:subject/>
  <dc:creator>Thomas Anderson</dc:creator>
  <cp:keywords/>
  <dc:description>Copyright Thomas Anderson 2012</dc:description>
  <cp:lastModifiedBy>Brygg Ullmer</cp:lastModifiedBy>
  <cp:revision>87</cp:revision>
  <cp:lastPrinted>2012-10-17T18:08:57Z</cp:lastPrinted>
  <dcterms:created xsi:type="dcterms:W3CDTF">2014-10-29T17:38:54Z</dcterms:created>
  <dcterms:modified xsi:type="dcterms:W3CDTF">2020-10-15T13:23:06Z</dcterms:modified>
  <cp:category/>
</cp:coreProperties>
</file>

<file path=docProps/thumbnail.jpeg>
</file>